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1335" r:id="rId2"/>
    <p:sldId id="1337" r:id="rId3"/>
    <p:sldId id="1305" r:id="rId4"/>
    <p:sldId id="1306" r:id="rId5"/>
    <p:sldId id="1307" r:id="rId6"/>
    <p:sldId id="1308" r:id="rId7"/>
    <p:sldId id="1309" r:id="rId8"/>
    <p:sldId id="1310" r:id="rId9"/>
    <p:sldId id="1311" r:id="rId10"/>
    <p:sldId id="1312" r:id="rId11"/>
    <p:sldId id="1313" r:id="rId12"/>
    <p:sldId id="1314" r:id="rId13"/>
    <p:sldId id="1315" r:id="rId14"/>
    <p:sldId id="1316" r:id="rId15"/>
    <p:sldId id="1323" r:id="rId16"/>
    <p:sldId id="293" r:id="rId17"/>
    <p:sldId id="1332" r:id="rId18"/>
    <p:sldId id="133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051"/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1"/>
    <p:restoredTop sz="85042"/>
  </p:normalViewPr>
  <p:slideViewPr>
    <p:cSldViewPr snapToGrid="0" snapToObjects="1">
      <p:cViewPr varScale="1">
        <p:scale>
          <a:sx n="106" d="100"/>
          <a:sy n="106" d="100"/>
        </p:scale>
        <p:origin x="108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485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569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537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74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672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2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5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07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0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68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52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36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93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0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Data Downloads: 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Overview and Portals</a:t>
            </a:r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  <p:pic>
        <p:nvPicPr>
          <p:cNvPr id="3" name="Picture 6" descr="https://www.idigbio.org/wiki/_media/idigbio_logo_rgb.png">
            <a:extLst>
              <a:ext uri="{FF2B5EF4-FFF2-40B4-BE49-F238E27FC236}">
                <a16:creationId xmlns:a16="http://schemas.microsoft.com/office/drawing/2014/main" id="{E9CBFAC0-021C-F277-23B5-B9A36115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1" y="5638800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31F1F-5F06-A7D7-450B-675FE46D6670}"/>
              </a:ext>
            </a:extLst>
          </p:cNvPr>
          <p:cNvSpPr txBox="1"/>
          <p:nvPr/>
        </p:nvSpPr>
        <p:spPr>
          <a:xfrm>
            <a:off x="3683714" y="4401558"/>
            <a:ext cx="394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Pam Soltis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pic>
        <p:nvPicPr>
          <p:cNvPr id="13" name="Picture 12" descr="head.gif">
            <a:extLst>
              <a:ext uri="{FF2B5EF4-FFF2-40B4-BE49-F238E27FC236}">
                <a16:creationId xmlns:a16="http://schemas.microsoft.com/office/drawing/2014/main" id="{8109B0BD-F706-56BA-5619-0B9466949E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7476839" y="559939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114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54F8E-728C-164C-A6D3-4627631505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68" y="1389606"/>
            <a:ext cx="11768438" cy="5262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F20923-467E-574A-9785-ABB986BF13F1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Search the </a:t>
            </a:r>
            <a:r>
              <a:rPr lang="en-US" sz="4800" dirty="0" err="1">
                <a:solidFill>
                  <a:schemeClr val="bg1"/>
                </a:solidFill>
              </a:rPr>
              <a:t>iDigBio</a:t>
            </a:r>
            <a:r>
              <a:rPr lang="en-US" sz="4800" dirty="0">
                <a:solidFill>
                  <a:schemeClr val="bg1"/>
                </a:solidFill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4428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B6C04-A616-AA4F-B045-E820E80D2C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74" y="1388496"/>
            <a:ext cx="9941184" cy="5373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2D9BCC-3807-B740-A3C8-E5059AD21D0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Search the </a:t>
            </a:r>
            <a:r>
              <a:rPr lang="en-US" sz="4800" dirty="0" err="1">
                <a:solidFill>
                  <a:schemeClr val="bg1"/>
                </a:solidFill>
              </a:rPr>
              <a:t>iDigBio</a:t>
            </a:r>
            <a:r>
              <a:rPr lang="en-US" sz="4800" dirty="0">
                <a:solidFill>
                  <a:schemeClr val="bg1"/>
                </a:solidFill>
              </a:rPr>
              <a:t> Portal:  List of Data Records</a:t>
            </a:r>
          </a:p>
        </p:txBody>
      </p:sp>
    </p:spTree>
    <p:extLst>
      <p:ext uri="{BB962C8B-B14F-4D97-AF65-F5344CB8AC3E}">
        <p14:creationId xmlns:p14="http://schemas.microsoft.com/office/powerpoint/2010/main" val="42598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347BD4-875F-7443-8C6E-1F19208E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8" y="1296618"/>
            <a:ext cx="4913165" cy="54031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1B95A9-61B7-C740-AE30-BC7745BA9C66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Search the </a:t>
            </a:r>
            <a:r>
              <a:rPr lang="en-US" sz="4800" dirty="0" err="1">
                <a:solidFill>
                  <a:schemeClr val="bg1"/>
                </a:solidFill>
              </a:rPr>
              <a:t>iDigBio</a:t>
            </a:r>
            <a:r>
              <a:rPr lang="en-US" sz="4800" dirty="0">
                <a:solidFill>
                  <a:schemeClr val="bg1"/>
                </a:solidFill>
              </a:rPr>
              <a:t> Portal:  Download csv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59651AE-066A-634E-98E5-B5B217B12048}"/>
              </a:ext>
            </a:extLst>
          </p:cNvPr>
          <p:cNvSpPr/>
          <p:nvPr/>
        </p:nvSpPr>
        <p:spPr>
          <a:xfrm>
            <a:off x="2262752" y="2603715"/>
            <a:ext cx="1348353" cy="4649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1805F6-67D0-344D-BE6B-6061ED39FA77}"/>
              </a:ext>
            </a:extLst>
          </p:cNvPr>
          <p:cNvSpPr/>
          <p:nvPr/>
        </p:nvSpPr>
        <p:spPr>
          <a:xfrm>
            <a:off x="914399" y="4143286"/>
            <a:ext cx="2030279" cy="5217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62F8FC-C774-CD44-8066-E9F665091B06}"/>
              </a:ext>
            </a:extLst>
          </p:cNvPr>
          <p:cNvSpPr/>
          <p:nvPr/>
        </p:nvSpPr>
        <p:spPr>
          <a:xfrm>
            <a:off x="3174569" y="5328834"/>
            <a:ext cx="1691899" cy="4675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1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400B48-148A-B44C-8D2B-35CBFFF755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6618"/>
            <a:ext cx="12192000" cy="49008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F460C-910C-8E43-A10B-3E1B3C48FD8D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4400" dirty="0">
                <a:solidFill>
                  <a:schemeClr val="bg1"/>
                </a:solidFill>
              </a:rPr>
              <a:t>Search the </a:t>
            </a:r>
            <a:r>
              <a:rPr lang="en-US" sz="4400" dirty="0" err="1">
                <a:solidFill>
                  <a:schemeClr val="bg1"/>
                </a:solidFill>
              </a:rPr>
              <a:t>iDigBio</a:t>
            </a:r>
            <a:r>
              <a:rPr lang="en-US" sz="4400" dirty="0">
                <a:solidFill>
                  <a:schemeClr val="bg1"/>
                </a:solidFill>
              </a:rPr>
              <a:t> Portal:  Email Download Link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B8AEF8-711A-184B-8D98-159A31F91936}"/>
              </a:ext>
            </a:extLst>
          </p:cNvPr>
          <p:cNvCxnSpPr/>
          <p:nvPr/>
        </p:nvCxnSpPr>
        <p:spPr>
          <a:xfrm flipH="1">
            <a:off x="6168326" y="3750590"/>
            <a:ext cx="13483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3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1D2E4-E5F8-E94C-B694-264BB9024D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89"/>
            <a:ext cx="12192000" cy="67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4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4F792-3132-0D43-8417-E0FF6413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6551" y="7792351"/>
            <a:ext cx="4466316" cy="1351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639F1-774E-044C-9B1F-79338353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618" y="1462840"/>
            <a:ext cx="11840568" cy="47699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8E57CD-124C-B04D-8489-B3D7986470C5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/>
              <a:t>   </a:t>
            </a:r>
            <a:r>
              <a:rPr lang="en-US" sz="4000" dirty="0"/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1B47BA-7A62-CC48-BD63-3226750A582A}"/>
              </a:ext>
            </a:extLst>
          </p:cNvPr>
          <p:cNvSpPr/>
          <p:nvPr/>
        </p:nvSpPr>
        <p:spPr>
          <a:xfrm>
            <a:off x="0" y="17648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5613" algn="l"/>
              </a:tabLst>
            </a:pPr>
            <a:r>
              <a:rPr lang="en-US" sz="4800" dirty="0">
                <a:solidFill>
                  <a:schemeClr val="bg1"/>
                </a:solidFill>
              </a:rPr>
              <a:t>	GBIF: </a:t>
            </a:r>
            <a:r>
              <a:rPr lang="en-US" sz="4800" dirty="0" err="1">
                <a:solidFill>
                  <a:schemeClr val="bg1"/>
                </a:solidFill>
              </a:rPr>
              <a:t>gbif.org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624"/>
            <a:ext cx="10515600" cy="4351338"/>
          </a:xfrm>
        </p:spPr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278258" y="1036749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18466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9891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73492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29102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16217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25125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9657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94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77606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29031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2D4BC8-247C-864F-BADC-1525A57641CE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Other Options for Data Downloads</a:t>
            </a:r>
            <a:endParaRPr lang="en-US" sz="4000" dirty="0"/>
          </a:p>
        </p:txBody>
      </p:sp>
      <p:pic>
        <p:nvPicPr>
          <p:cNvPr id="2" name="Picture 1" descr="A close-up of a flower&#10;&#10;Description automatically generated">
            <a:extLst>
              <a:ext uri="{FF2B5EF4-FFF2-40B4-BE49-F238E27FC236}">
                <a16:creationId xmlns:a16="http://schemas.microsoft.com/office/drawing/2014/main" id="{80837EFF-3B0B-EBC5-851C-FA7D63301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539" y="2771998"/>
            <a:ext cx="3590009" cy="1896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0A1E5-B9B8-2C1A-732A-960F469B1D97}"/>
              </a:ext>
            </a:extLst>
          </p:cNvPr>
          <p:cNvSpPr txBox="1"/>
          <p:nvPr/>
        </p:nvSpPr>
        <p:spPr>
          <a:xfrm>
            <a:off x="8927432" y="2489715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212526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F2D4BC8-247C-864F-BADC-1525A57641CE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Other Options for Data Downloads:  APIs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EB8EE-870C-0B4E-BE37-9FDBA3C3E8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4847"/>
            <a:ext cx="7419984" cy="5463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610788-760F-B342-A77E-924FE781B9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521" y="1394847"/>
            <a:ext cx="7949479" cy="54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F2D4BC8-247C-864F-BADC-1525A57641CE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Other Options for Data Downloads:  R packages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9CF2-8090-C146-BFAE-B79536A6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ridigbio</a:t>
            </a:r>
            <a:endParaRPr lang="en-US" sz="3600" dirty="0"/>
          </a:p>
          <a:p>
            <a:r>
              <a:rPr lang="en-US" sz="3600" dirty="0" err="1"/>
              <a:t>rgbif</a:t>
            </a:r>
            <a:endParaRPr lang="en-US" sz="3600" dirty="0"/>
          </a:p>
          <a:p>
            <a:r>
              <a:rPr lang="en-US" sz="3600" dirty="0" err="1"/>
              <a:t>spocc</a:t>
            </a:r>
            <a:r>
              <a:rPr lang="en-US" sz="3600" dirty="0"/>
              <a:t>: Interface to Species Occurrence Data Sources</a:t>
            </a:r>
          </a:p>
          <a:p>
            <a:r>
              <a:rPr lang="en-US" sz="3600" dirty="0" err="1"/>
              <a:t>gatoRs</a:t>
            </a:r>
            <a:r>
              <a:rPr lang="en-US" sz="3600" dirty="0"/>
              <a:t>: </a:t>
            </a:r>
            <a:r>
              <a:rPr lang="en-US" sz="3600" dirty="0">
                <a:solidFill>
                  <a:srgbClr val="0432FF"/>
                </a:solidFill>
              </a:rPr>
              <a:t>g</a:t>
            </a:r>
            <a:r>
              <a:rPr lang="en-US" sz="3600" dirty="0"/>
              <a:t>eographic </a:t>
            </a:r>
            <a:r>
              <a:rPr lang="en-US" sz="3600" dirty="0">
                <a:solidFill>
                  <a:srgbClr val="0432FF"/>
                </a:solidFill>
              </a:rPr>
              <a:t>a</a:t>
            </a:r>
            <a:r>
              <a:rPr lang="en-US" sz="3600" dirty="0"/>
              <a:t>nd </a:t>
            </a:r>
            <a:r>
              <a:rPr lang="en-US" sz="3600" dirty="0">
                <a:solidFill>
                  <a:srgbClr val="0432FF"/>
                </a:solidFill>
              </a:rPr>
              <a:t>t</a:t>
            </a:r>
            <a:r>
              <a:rPr lang="en-US" sz="3600" dirty="0"/>
              <a:t>axonomic </a:t>
            </a:r>
            <a:r>
              <a:rPr lang="en-US" sz="3600" dirty="0">
                <a:solidFill>
                  <a:srgbClr val="0432FF"/>
                </a:solidFill>
              </a:rPr>
              <a:t>o</a:t>
            </a:r>
            <a:r>
              <a:rPr lang="en-US" sz="3600" dirty="0"/>
              <a:t>ccurrence </a:t>
            </a:r>
            <a:r>
              <a:rPr lang="en-US" sz="3600" dirty="0">
                <a:solidFill>
                  <a:srgbClr val="0432FF"/>
                </a:solidFill>
              </a:rPr>
              <a:t>R</a:t>
            </a:r>
            <a:r>
              <a:rPr lang="en-US" sz="3600" dirty="0"/>
              <a:t>-based </a:t>
            </a:r>
            <a:r>
              <a:rPr lang="en-US" sz="3600" dirty="0">
                <a:solidFill>
                  <a:srgbClr val="0432FF"/>
                </a:solidFill>
              </a:rPr>
              <a:t>s</a:t>
            </a:r>
            <a:r>
              <a:rPr lang="en-US" sz="3600" dirty="0"/>
              <a:t>crubbing</a:t>
            </a:r>
          </a:p>
        </p:txBody>
      </p:sp>
      <p:pic>
        <p:nvPicPr>
          <p:cNvPr id="4" name="Picture 3" descr="A blue hexagon with a computer and a plant&#10;&#10;Description automatically generated">
            <a:extLst>
              <a:ext uri="{FF2B5EF4-FFF2-40B4-BE49-F238E27FC236}">
                <a16:creationId xmlns:a16="http://schemas.microsoft.com/office/drawing/2014/main" id="{3D099867-8F4F-3488-96C8-796B667D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741" y="4282999"/>
            <a:ext cx="2136518" cy="2461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9638C-15AC-F0D0-E4DA-A1FF75A6AE6B}"/>
              </a:ext>
            </a:extLst>
          </p:cNvPr>
          <p:cNvSpPr txBox="1"/>
          <p:nvPr/>
        </p:nvSpPr>
        <p:spPr>
          <a:xfrm>
            <a:off x="7164259" y="6374935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Patten et al. 2024, </a:t>
            </a:r>
            <a:r>
              <a:rPr lang="en-US" i="1" dirty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9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9C428-F11C-794C-85B9-7709D9C8AE4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   </a:t>
            </a:r>
            <a:r>
              <a:rPr lang="en-US" sz="4800" dirty="0" err="1"/>
              <a:t>iDigBio</a:t>
            </a:r>
            <a:r>
              <a:rPr lang="en-US" sz="4800" dirty="0"/>
              <a:t>:  A Source for Specimen Records</a:t>
            </a:r>
          </a:p>
        </p:txBody>
      </p:sp>
      <p:pic>
        <p:nvPicPr>
          <p:cNvPr id="4" name="Picture 3" descr="A close-up of a flower&#10;&#10;Description automatically generated">
            <a:extLst>
              <a:ext uri="{FF2B5EF4-FFF2-40B4-BE49-F238E27FC236}">
                <a16:creationId xmlns:a16="http://schemas.microsoft.com/office/drawing/2014/main" id="{42F538F6-D4C2-ED4E-B1E3-90FEC7EB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7" y="1298391"/>
            <a:ext cx="8975816" cy="4741462"/>
          </a:xfrm>
          <a:prstGeom prst="rect">
            <a:avLst/>
          </a:prstGeom>
        </p:spPr>
      </p:pic>
      <p:pic>
        <p:nvPicPr>
          <p:cNvPr id="7" name="Picture 6" descr="A close-up of a green sign&#10;&#10;Description automatically generated">
            <a:extLst>
              <a:ext uri="{FF2B5EF4-FFF2-40B4-BE49-F238E27FC236}">
                <a16:creationId xmlns:a16="http://schemas.microsoft.com/office/drawing/2014/main" id="{48E70EDA-AEDA-1FDC-CAD8-74530AC75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5" y="4574046"/>
            <a:ext cx="6473906" cy="2283954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0DB0C9-1144-4EAC-E7E6-52B08691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7623" y="1841896"/>
            <a:ext cx="1596162" cy="158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3497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54F8E-728C-164C-A6D3-4627631505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68" y="1389606"/>
            <a:ext cx="11768438" cy="5262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F20923-467E-574A-9785-ABB986BF13F1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Search the </a:t>
            </a:r>
            <a:r>
              <a:rPr lang="en-US" sz="4800" dirty="0" err="1">
                <a:solidFill>
                  <a:schemeClr val="bg1"/>
                </a:solidFill>
              </a:rPr>
              <a:t>iDigBio</a:t>
            </a:r>
            <a:r>
              <a:rPr lang="en-US" sz="4800" dirty="0">
                <a:solidFill>
                  <a:schemeClr val="bg1"/>
                </a:solidFill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141565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5C838C-53D6-F147-9681-7DA7CC85F142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4400" dirty="0">
                <a:solidFill>
                  <a:schemeClr val="bg1"/>
                </a:solidFill>
              </a:rPr>
              <a:t>Search the </a:t>
            </a:r>
            <a:r>
              <a:rPr lang="en-US" sz="4400" dirty="0" err="1">
                <a:solidFill>
                  <a:schemeClr val="bg1"/>
                </a:solidFill>
              </a:rPr>
              <a:t>iDigBio</a:t>
            </a:r>
            <a:r>
              <a:rPr lang="en-US" sz="4400" dirty="0">
                <a:solidFill>
                  <a:schemeClr val="bg1"/>
                </a:solidFill>
              </a:rPr>
              <a:t> Portal – Specify Search Criteria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61A405-BDCC-CAB2-6360-606D854E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59" y="1290918"/>
            <a:ext cx="5374283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5C838C-53D6-F147-9681-7DA7CC85F142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4400" dirty="0">
                <a:solidFill>
                  <a:schemeClr val="bg1"/>
                </a:solidFill>
              </a:rPr>
              <a:t>Search the </a:t>
            </a:r>
            <a:r>
              <a:rPr lang="en-US" sz="4400" dirty="0" err="1">
                <a:solidFill>
                  <a:schemeClr val="bg1"/>
                </a:solidFill>
              </a:rPr>
              <a:t>iDigBio</a:t>
            </a:r>
            <a:r>
              <a:rPr lang="en-US" sz="4400" dirty="0">
                <a:solidFill>
                  <a:schemeClr val="bg1"/>
                </a:solidFill>
              </a:rPr>
              <a:t> Portal – Specify Search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9119D-C0B3-4B6C-0400-4DC42821C5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61" r="43018"/>
          <a:stretch/>
        </p:blipFill>
        <p:spPr>
          <a:xfrm>
            <a:off x="133286" y="1591292"/>
            <a:ext cx="3132428" cy="3894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BD815-9126-BA15-53CC-BC6CF0FD6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086" y="1295533"/>
            <a:ext cx="5369827" cy="55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0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3B446C-BD90-C445-ADEA-BC488C0A6D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646" y="1306513"/>
            <a:ext cx="8991600" cy="54105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D73A56-4DDE-A046-A2FC-548DA54AC52C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4400" dirty="0">
                <a:solidFill>
                  <a:schemeClr val="bg1"/>
                </a:solidFill>
              </a:rPr>
              <a:t>Search the </a:t>
            </a:r>
            <a:r>
              <a:rPr lang="en-US" sz="4400" dirty="0" err="1">
                <a:solidFill>
                  <a:schemeClr val="bg1"/>
                </a:solidFill>
              </a:rPr>
              <a:t>iDigBio</a:t>
            </a:r>
            <a:r>
              <a:rPr lang="en-US" sz="4400" dirty="0">
                <a:solidFill>
                  <a:schemeClr val="bg1"/>
                </a:solidFill>
              </a:rPr>
              <a:t> Portal – Results</a:t>
            </a:r>
          </a:p>
        </p:txBody>
      </p:sp>
    </p:spTree>
    <p:extLst>
      <p:ext uri="{BB962C8B-B14F-4D97-AF65-F5344CB8AC3E}">
        <p14:creationId xmlns:p14="http://schemas.microsoft.com/office/powerpoint/2010/main" val="137233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406C0-A1BF-2E44-9D52-A0F4343E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3" y="1674282"/>
            <a:ext cx="9128953" cy="4658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76EB7F-36CF-0D4B-B67D-78D86A6D0613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4400" dirty="0">
                <a:solidFill>
                  <a:schemeClr val="bg1"/>
                </a:solidFill>
              </a:rPr>
              <a:t>Search the </a:t>
            </a:r>
            <a:r>
              <a:rPr lang="en-US" sz="4400" dirty="0" err="1">
                <a:solidFill>
                  <a:schemeClr val="bg1"/>
                </a:solidFill>
              </a:rPr>
              <a:t>iDigBio</a:t>
            </a:r>
            <a:r>
              <a:rPr lang="en-US" sz="4400" dirty="0">
                <a:solidFill>
                  <a:schemeClr val="bg1"/>
                </a:solidFill>
              </a:rPr>
              <a:t> Portal – Record Summary</a:t>
            </a:r>
          </a:p>
        </p:txBody>
      </p:sp>
    </p:spTree>
    <p:extLst>
      <p:ext uri="{BB962C8B-B14F-4D97-AF65-F5344CB8AC3E}">
        <p14:creationId xmlns:p14="http://schemas.microsoft.com/office/powerpoint/2010/main" val="251005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AC70A-19E5-3E4C-8E2A-C4C2D7AD6E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333" y="1353007"/>
            <a:ext cx="7315200" cy="54801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B3805F-146F-144A-8EFA-C69377D4400C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4400" dirty="0">
                <a:solidFill>
                  <a:schemeClr val="bg1"/>
                </a:solidFill>
              </a:rPr>
              <a:t>Search the </a:t>
            </a:r>
            <a:r>
              <a:rPr lang="en-US" sz="4400" dirty="0" err="1">
                <a:solidFill>
                  <a:schemeClr val="bg1"/>
                </a:solidFill>
              </a:rPr>
              <a:t>iDigBio</a:t>
            </a:r>
            <a:r>
              <a:rPr lang="en-US" sz="4400" dirty="0">
                <a:solidFill>
                  <a:schemeClr val="bg1"/>
                </a:solidFill>
              </a:rPr>
              <a:t> Portal – Specimen Record</a:t>
            </a:r>
          </a:p>
        </p:txBody>
      </p:sp>
    </p:spTree>
    <p:extLst>
      <p:ext uri="{BB962C8B-B14F-4D97-AF65-F5344CB8AC3E}">
        <p14:creationId xmlns:p14="http://schemas.microsoft.com/office/powerpoint/2010/main" val="124185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BC1AB-13FD-014A-9221-DB95DED36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2565" y="1306513"/>
            <a:ext cx="6687702" cy="55514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F6B3E1-91B7-FB46-BF8E-C2816F488958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</a:t>
            </a:r>
            <a:r>
              <a:rPr lang="en-US" sz="3600" dirty="0">
                <a:solidFill>
                  <a:schemeClr val="bg1"/>
                </a:solidFill>
              </a:rPr>
              <a:t>Search the </a:t>
            </a:r>
            <a:r>
              <a:rPr lang="en-US" sz="3600" dirty="0" err="1">
                <a:solidFill>
                  <a:schemeClr val="bg1"/>
                </a:solidFill>
              </a:rPr>
              <a:t>iDigBio</a:t>
            </a:r>
            <a:r>
              <a:rPr lang="en-US" sz="3600" dirty="0">
                <a:solidFill>
                  <a:schemeClr val="bg1"/>
                </a:solidFill>
              </a:rPr>
              <a:t> Portal – Link to Media Record (Image)</a:t>
            </a:r>
          </a:p>
        </p:txBody>
      </p:sp>
    </p:spTree>
    <p:extLst>
      <p:ext uri="{BB962C8B-B14F-4D97-AF65-F5344CB8AC3E}">
        <p14:creationId xmlns:p14="http://schemas.microsoft.com/office/powerpoint/2010/main" val="390856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205</Words>
  <Application>Microsoft Macintosh PowerPoint</Application>
  <PresentationFormat>Widescreen</PresentationFormat>
  <Paragraphs>47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  Data Downloads:   Overview and Portals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Soltis,Pamela S</cp:lastModifiedBy>
  <cp:revision>248</cp:revision>
  <dcterms:created xsi:type="dcterms:W3CDTF">2014-07-02T03:39:48Z</dcterms:created>
  <dcterms:modified xsi:type="dcterms:W3CDTF">2025-07-27T06:46:37Z</dcterms:modified>
</cp:coreProperties>
</file>